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92" r:id="rId3"/>
  </p:sldMasterIdLst>
  <p:sldIdLst>
    <p:sldId id="259" r:id="rId4"/>
    <p:sldId id="292" r:id="rId5"/>
    <p:sldId id="293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272" r:id="rId15"/>
    <p:sldId id="289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bg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0" autoAdjust="0"/>
    <p:restoredTop sz="94660"/>
  </p:normalViewPr>
  <p:slideViewPr>
    <p:cSldViewPr>
      <p:cViewPr varScale="1">
        <p:scale>
          <a:sx n="68" d="100"/>
          <a:sy n="68" d="100"/>
        </p:scale>
        <p:origin x="-127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3250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262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419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496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5085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0908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1970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803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3999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4791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4729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93859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9436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9925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6481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11011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13961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85305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53907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0195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3176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845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37366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6640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3361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6177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960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110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019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798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483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050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778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048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7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78667-F987-4468-BD95-3F0B3264540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E19C7-F243-4E3C-A687-33ECDB4EE3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574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</a:rPr>
              <a:t>МАСТЕР-КЛАСС</a:t>
            </a:r>
            <a:r>
              <a:rPr lang="ru-RU" sz="2800" b="1" dirty="0">
                <a:latin typeface="Times New Roman"/>
                <a:ea typeface="Times New Roman"/>
              </a:rPr>
              <a:t/>
            </a:r>
            <a:br>
              <a:rPr lang="ru-RU" sz="2800" b="1" dirty="0">
                <a:latin typeface="Times New Roman"/>
                <a:ea typeface="Times New Roman"/>
              </a:rPr>
            </a:br>
            <a:r>
              <a:rPr lang="ru-RU" sz="2800" b="1" dirty="0">
                <a:latin typeface="Times New Roman"/>
                <a:ea typeface="Times New Roman"/>
              </a:rPr>
              <a:t>учителя начальных классов</a:t>
            </a:r>
            <a:br>
              <a:rPr lang="ru-RU" sz="2800" b="1" dirty="0">
                <a:latin typeface="Times New Roman"/>
                <a:ea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</a:rPr>
              <a:t>МКОУ «Верх –</a:t>
            </a:r>
            <a:r>
              <a:rPr lang="ru-RU" sz="2800" b="1" dirty="0" err="1" smtClean="0">
                <a:latin typeface="Times New Roman"/>
                <a:ea typeface="Times New Roman"/>
              </a:rPr>
              <a:t>Чуманской</a:t>
            </a:r>
            <a:r>
              <a:rPr lang="ru-RU" sz="2800" b="1" dirty="0" smtClean="0">
                <a:latin typeface="Times New Roman"/>
                <a:ea typeface="Times New Roman"/>
              </a:rPr>
              <a:t> СОШ»</a:t>
            </a:r>
            <a:br>
              <a:rPr lang="ru-RU" sz="2800" b="1" dirty="0" smtClean="0">
                <a:latin typeface="Times New Roman"/>
                <a:ea typeface="Times New Roman"/>
              </a:rPr>
            </a:br>
            <a:r>
              <a:rPr lang="ru-RU" sz="2800" b="1" dirty="0" err="1" smtClean="0">
                <a:latin typeface="Times New Roman"/>
                <a:ea typeface="Times New Roman"/>
              </a:rPr>
              <a:t>Дубогрызовой</a:t>
            </a:r>
            <a:r>
              <a:rPr lang="ru-RU" sz="2800" b="1" dirty="0" smtClean="0">
                <a:latin typeface="Times New Roman"/>
                <a:ea typeface="Times New Roman"/>
              </a:rPr>
              <a:t> Е.А.</a:t>
            </a:r>
            <a:r>
              <a:rPr lang="ru-RU" sz="2800" b="1" dirty="0">
                <a:latin typeface="Times New Roman"/>
                <a:ea typeface="Times New Roman"/>
              </a:rPr>
              <a:t/>
            </a:r>
            <a:br>
              <a:rPr lang="ru-RU" sz="2800" b="1" dirty="0">
                <a:latin typeface="Times New Roman"/>
                <a:ea typeface="Times New Roman"/>
              </a:rPr>
            </a:br>
            <a:r>
              <a:rPr lang="ru-RU" sz="2800" b="1" dirty="0">
                <a:latin typeface="Times New Roman"/>
                <a:ea typeface="Times New Roman"/>
              </a:rPr>
              <a:t> </a:t>
            </a:r>
            <a:br>
              <a:rPr lang="ru-RU" sz="2800" b="1" dirty="0">
                <a:latin typeface="Times New Roman"/>
                <a:ea typeface="Times New Roman"/>
              </a:rPr>
            </a:br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Тема</a:t>
            </a:r>
            <a:r>
              <a:rPr lang="ru-RU" sz="6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6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</a:t>
            </a: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риёмы работы</a:t>
            </a:r>
            <a:b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 словарными словами </a:t>
            </a:r>
            <a:b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начальной школе.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4032448"/>
          </a:xfrm>
        </p:spPr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52627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Кубик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Блума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9268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208912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«Одиночное плавание под орфографическим парусом»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029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992888" cy="4398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/>
              </a:rPr>
              <a:t>Приём  </a:t>
            </a: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/>
              </a:rPr>
              <a:t>«</a:t>
            </a:r>
            <a:r>
              <a:rPr lang="ru-RU" sz="6000" b="1" dirty="0" err="1" smtClean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/>
              </a:rPr>
              <a:t>Чепушина</a:t>
            </a: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/>
              </a:rPr>
              <a:t>»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lnSpc>
                <a:spcPct val="11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6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Г</a:t>
            </a:r>
            <a:r>
              <a:rPr lang="ru-RU" sz="65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горох</a:t>
            </a:r>
          </a:p>
          <a:p>
            <a:pPr marL="0" lvl="0" indent="0">
              <a:lnSpc>
                <a:spcPct val="11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6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 </a:t>
            </a:r>
            <a:r>
              <a:rPr lang="ru-RU" sz="65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огурец</a:t>
            </a:r>
          </a:p>
          <a:p>
            <a:pPr marL="0" lvl="0" indent="0">
              <a:lnSpc>
                <a:spcPct val="11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6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  </a:t>
            </a:r>
            <a:r>
              <a:rPr lang="ru-RU" sz="65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ребята</a:t>
            </a:r>
          </a:p>
          <a:p>
            <a:pPr marL="0" lvl="0" indent="0">
              <a:lnSpc>
                <a:spcPct val="11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6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 </a:t>
            </a:r>
            <a:r>
              <a:rPr lang="ru-RU" sz="65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 огород</a:t>
            </a:r>
          </a:p>
          <a:p>
            <a:pPr marL="0" lvl="0" indent="0">
              <a:lnSpc>
                <a:spcPct val="110000"/>
              </a:lnSpc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6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</a:t>
            </a:r>
            <a:r>
              <a:rPr lang="ru-RU" sz="65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девочка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endParaRPr lang="ru-RU" sz="6000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181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352928" cy="1282154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6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«Умная шкатулка»</a:t>
            </a:r>
            <a:endParaRPr lang="ru-RU" sz="6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  <p:extLst>
      <p:ext uri="{BB962C8B-B14F-4D97-AF65-F5344CB8AC3E}">
        <p14:creationId xmlns="" xmlns:p14="http://schemas.microsoft.com/office/powerpoint/2010/main" val="5937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89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 flipH="1">
            <a:off x="251520" y="3501008"/>
            <a:ext cx="8676456" cy="110799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6600" dirty="0" smtClean="0"/>
              <a:t> 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внимание</a:t>
            </a:r>
            <a:r>
              <a:rPr lang="ru-RU" sz="6600" dirty="0" smtClean="0">
                <a:solidFill>
                  <a:srgbClr val="FF0000"/>
                </a:solidFill>
              </a:rPr>
              <a:t>!</a:t>
            </a:r>
            <a:r>
              <a:rPr lang="ru-RU" sz="66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943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Цель мастер – класса: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41379"/>
          </a:xfrm>
        </p:spPr>
        <p:txBody>
          <a:bodyPr/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6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Познакомить участников с приемами работы над словарными словами на уроках русского языка в начальной школе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908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Планируемые результаты: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u="sng" dirty="0" smtClean="0"/>
              <a:t>Предметные:</a:t>
            </a:r>
            <a:endParaRPr lang="ru-RU" dirty="0" smtClean="0"/>
          </a:p>
          <a:p>
            <a:r>
              <a:rPr lang="ru-RU" dirty="0" smtClean="0"/>
              <a:t>Повышение собственного уровня теоретической и методической подготовки;</a:t>
            </a:r>
          </a:p>
          <a:p>
            <a:r>
              <a:rPr lang="ru-RU" dirty="0" smtClean="0"/>
              <a:t>Овладение приёмами работы над словарными словами на уроках русского языка.</a:t>
            </a:r>
          </a:p>
          <a:p>
            <a:r>
              <a:rPr lang="ru-RU" u="sng" dirty="0" smtClean="0"/>
              <a:t>Регулятивные:</a:t>
            </a:r>
            <a:endParaRPr lang="ru-RU" dirty="0" smtClean="0"/>
          </a:p>
          <a:p>
            <a:r>
              <a:rPr lang="ru-RU" dirty="0" smtClean="0"/>
              <a:t>Участие в постановке учебной проблемы мастер-класса.</a:t>
            </a:r>
          </a:p>
          <a:p>
            <a:r>
              <a:rPr lang="ru-RU" u="sng" dirty="0" smtClean="0"/>
              <a:t>Познавательные:</a:t>
            </a:r>
            <a:endParaRPr lang="ru-RU" dirty="0" smtClean="0"/>
          </a:p>
          <a:p>
            <a:r>
              <a:rPr lang="ru-RU" dirty="0" smtClean="0"/>
              <a:t>Умение отбирать необходимую информацию по определённым критериям.</a:t>
            </a:r>
          </a:p>
          <a:p>
            <a:r>
              <a:rPr lang="ru-RU" u="sng" dirty="0" smtClean="0"/>
              <a:t>Коммуникативные:</a:t>
            </a:r>
            <a:endParaRPr lang="ru-RU" dirty="0" smtClean="0"/>
          </a:p>
          <a:p>
            <a:r>
              <a:rPr lang="ru-RU" dirty="0" smtClean="0"/>
              <a:t>Участие в диалоге с соблюдением правил речевого этикета.</a:t>
            </a:r>
          </a:p>
          <a:p>
            <a:r>
              <a:rPr lang="ru-RU" u="sng" dirty="0" smtClean="0"/>
              <a:t>Личностные:</a:t>
            </a:r>
            <a:endParaRPr lang="ru-RU" dirty="0" smtClean="0"/>
          </a:p>
          <a:p>
            <a:r>
              <a:rPr lang="ru-RU" dirty="0" err="1" smtClean="0"/>
              <a:t>Осознавания</a:t>
            </a:r>
            <a:r>
              <a:rPr lang="ru-RU" dirty="0" smtClean="0"/>
              <a:t> необходимости работы над данной проблемой.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4939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Диктант с использованием загадки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1484784"/>
            <a:ext cx="4200401" cy="2520280"/>
          </a:xfrm>
          <a:prstGeom prst="rect">
            <a:avLst/>
          </a:prstGeom>
          <a:noFill/>
        </p:spPr>
      </p:pic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4176464" cy="2376264"/>
          </a:xfrm>
          <a:prstGeom prst="rect">
            <a:avLst/>
          </a:prstGeom>
          <a:noFill/>
        </p:spPr>
      </p:pic>
      <p:pic>
        <p:nvPicPr>
          <p:cNvPr id="2054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149081"/>
            <a:ext cx="4824536" cy="2520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Творческий диктант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                           Напиши одним словом:</a:t>
            </a:r>
            <a:endParaRPr lang="ru-RU" dirty="0" smtClean="0"/>
          </a:p>
          <a:p>
            <a:r>
              <a:rPr lang="ru-RU" dirty="0" smtClean="0"/>
              <a:t>1. Лиственное дерево с белой корой, символ России.                        </a:t>
            </a:r>
          </a:p>
          <a:p>
            <a:r>
              <a:rPr lang="ru-RU" dirty="0" smtClean="0"/>
              <a:t>2. Еда утром, до обеда.</a:t>
            </a:r>
          </a:p>
          <a:p>
            <a:r>
              <a:rPr lang="ru-RU" dirty="0" smtClean="0"/>
              <a:t>3. Командная игра на льду на коньках с шайбой или мячом.</a:t>
            </a:r>
          </a:p>
          <a:p>
            <a:r>
              <a:rPr lang="ru-RU" dirty="0" smtClean="0"/>
              <a:t>4. Смелый человек, совершающий подвиг.</a:t>
            </a:r>
          </a:p>
          <a:p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708920"/>
            <a:ext cx="2304256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Ребусы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517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3"/>
            <a:ext cx="4392488" cy="2952328"/>
          </a:xfrm>
          <a:prstGeom prst="rect">
            <a:avLst/>
          </a:prstGeom>
          <a:noFill/>
        </p:spPr>
      </p:pic>
      <p:pic>
        <p:nvPicPr>
          <p:cNvPr id="135172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5"/>
            <a:ext cx="4176464" cy="3168352"/>
          </a:xfrm>
          <a:prstGeom prst="rect">
            <a:avLst/>
          </a:prstGeom>
          <a:noFill/>
        </p:spPr>
      </p:pic>
      <p:pic>
        <p:nvPicPr>
          <p:cNvPr id="135174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861049"/>
            <a:ext cx="4680520" cy="2736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«Буквы –липучки»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-</a:t>
            </a:r>
            <a:r>
              <a:rPr lang="ru-RU" dirty="0" err="1" smtClean="0"/>
              <a:t>оро</a:t>
            </a:r>
            <a:r>
              <a:rPr lang="ru-RU" dirty="0" smtClean="0"/>
              <a:t>-</a:t>
            </a:r>
          </a:p>
          <a:p>
            <a:pPr algn="ctr">
              <a:buNone/>
            </a:pPr>
            <a:r>
              <a:rPr lang="ru-RU" b="1" dirty="0" smtClean="0"/>
              <a:t>м</a:t>
            </a:r>
            <a:r>
              <a:rPr lang="ru-RU" b="1" dirty="0" smtClean="0">
                <a:solidFill>
                  <a:srgbClr val="FF0000"/>
                </a:solidFill>
              </a:rPr>
              <a:t>оро</a:t>
            </a:r>
            <a:r>
              <a:rPr lang="ru-RU" b="1" dirty="0" smtClean="0"/>
              <a:t>з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к</a:t>
            </a:r>
            <a:r>
              <a:rPr lang="ru-RU" b="1" dirty="0" smtClean="0">
                <a:solidFill>
                  <a:srgbClr val="FF0000"/>
                </a:solidFill>
              </a:rPr>
              <a:t>оро</a:t>
            </a:r>
            <a:r>
              <a:rPr lang="ru-RU" b="1" dirty="0" smtClean="0"/>
              <a:t>ва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с</a:t>
            </a:r>
            <a:r>
              <a:rPr lang="ru-RU" b="1" dirty="0" smtClean="0">
                <a:solidFill>
                  <a:srgbClr val="FF0000"/>
                </a:solidFill>
              </a:rPr>
              <a:t>оро</a:t>
            </a:r>
            <a:r>
              <a:rPr lang="ru-RU" b="1" dirty="0" smtClean="0"/>
              <a:t>ка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д</a:t>
            </a:r>
            <a:r>
              <a:rPr lang="ru-RU" b="1" dirty="0" smtClean="0">
                <a:solidFill>
                  <a:srgbClr val="FF0000"/>
                </a:solidFill>
              </a:rPr>
              <a:t>оро</a:t>
            </a:r>
            <a:r>
              <a:rPr lang="ru-RU" b="1" dirty="0" smtClean="0"/>
              <a:t>га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в</a:t>
            </a:r>
            <a:r>
              <a:rPr lang="ru-RU" b="1" dirty="0" smtClean="0">
                <a:solidFill>
                  <a:srgbClr val="FF0000"/>
                </a:solidFill>
              </a:rPr>
              <a:t>оро</a:t>
            </a:r>
            <a:r>
              <a:rPr lang="ru-RU" b="1" dirty="0" smtClean="0"/>
              <a:t>на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в</a:t>
            </a:r>
            <a:r>
              <a:rPr lang="ru-RU" b="1" dirty="0" smtClean="0">
                <a:solidFill>
                  <a:srgbClr val="FF0000"/>
                </a:solidFill>
              </a:rPr>
              <a:t>оро</a:t>
            </a:r>
            <a:r>
              <a:rPr lang="ru-RU" b="1" dirty="0" smtClean="0"/>
              <a:t>бей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х</a:t>
            </a:r>
            <a:r>
              <a:rPr lang="ru-RU" b="1" dirty="0" smtClean="0">
                <a:solidFill>
                  <a:srgbClr val="FF0000"/>
                </a:solidFill>
              </a:rPr>
              <a:t>оро</a:t>
            </a:r>
            <a:r>
              <a:rPr lang="ru-RU" b="1" dirty="0" smtClean="0"/>
              <a:t>шо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«Ботанический сад»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619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77686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Игры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« </a:t>
            </a:r>
            <a:r>
              <a:rPr lang="ru-RU" sz="4400" dirty="0" smtClean="0"/>
              <a:t>Найди слово»</a:t>
            </a:r>
          </a:p>
          <a:p>
            <a:pPr>
              <a:buNone/>
            </a:pPr>
            <a:r>
              <a:rPr lang="ru-RU" sz="4400" dirty="0" smtClean="0"/>
              <a:t>              «Анаграммы»</a:t>
            </a:r>
          </a:p>
          <a:p>
            <a:pPr>
              <a:buNone/>
            </a:pPr>
            <a:r>
              <a:rPr lang="ru-RU" sz="4400" dirty="0" smtClean="0"/>
              <a:t>              «Верно – неверно»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1_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215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3_Тема Office</vt:lpstr>
      <vt:lpstr>5_Тема Office</vt:lpstr>
      <vt:lpstr>11_Тема Office</vt:lpstr>
      <vt:lpstr>МАСТЕР-КЛАСС учителя начальных классов МКОУ «Верх –Чуманской СОШ» Дубогрызовой Е.А.   Тема  Приёмы работы со словарными словами  в начальной школе.  </vt:lpstr>
      <vt:lpstr>Цель мастер – класса:</vt:lpstr>
      <vt:lpstr>Планируемые результаты:</vt:lpstr>
      <vt:lpstr>Диктант с использованием загадки</vt:lpstr>
      <vt:lpstr>Творческий диктант</vt:lpstr>
      <vt:lpstr>Ребусы</vt:lpstr>
      <vt:lpstr>«Буквы –липучки»</vt:lpstr>
      <vt:lpstr>«Ботанический сад»</vt:lpstr>
      <vt:lpstr>Игры</vt:lpstr>
      <vt:lpstr>Кубик Блума</vt:lpstr>
      <vt:lpstr>«Одиночное плавание под орфографическим парусом»</vt:lpstr>
      <vt:lpstr> Приём  «Чепушина»</vt:lpstr>
      <vt:lpstr>     «Умная шкатулка»</vt:lpstr>
      <vt:lpstr>Слайд 14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учителя начальных классов МБОУ башкирский лицей имени  М.Бурангулова Минибаевой Марины Гавриловны   Тема: Приёмы работы  при изучении словарных слов в начальной школе</dc:title>
  <dc:creator>марина</dc:creator>
  <cp:lastModifiedBy>User</cp:lastModifiedBy>
  <cp:revision>52</cp:revision>
  <dcterms:created xsi:type="dcterms:W3CDTF">2018-12-01T16:39:15Z</dcterms:created>
  <dcterms:modified xsi:type="dcterms:W3CDTF">2024-11-24T12:03:16Z</dcterms:modified>
</cp:coreProperties>
</file>